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510275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3664782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2172228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1877696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2119553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2328129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4101719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2167793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404891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4222106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6BFAF8D-DD8D-4AC8-8C5B-4F15C3556956}" type="datetimeFigureOut">
              <a:rPr lang="es-CO" smtClean="0"/>
              <a:t>17/07/2015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BFA266-1961-4456-82B3-68E8C3D6BFC3}" type="slidenum">
              <a:rPr lang="es-CO" smtClean="0"/>
              <a:t>‹Nº›</a:t>
            </a:fld>
            <a:endParaRPr lang="es-CO"/>
          </a:p>
        </p:txBody>
      </p:sp>
    </p:spTree>
    <p:extLst>
      <p:ext uri="{BB962C8B-B14F-4D97-AF65-F5344CB8AC3E}">
        <p14:creationId xmlns:p14="http://schemas.microsoft.com/office/powerpoint/2010/main" val="390283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BFAF8D-DD8D-4AC8-8C5B-4F15C3556956}" type="datetimeFigureOut">
              <a:rPr lang="es-CO" smtClean="0"/>
              <a:t>17/07/2015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FA266-1961-4456-82B3-68E8C3D6BFC3}" type="slidenum">
              <a:rPr lang="es-CO" smtClean="0"/>
              <a:t>‹Nº›</a:t>
            </a:fld>
            <a:endParaRPr lang="es-CO"/>
          </a:p>
        </p:txBody>
      </p:sp>
    </p:spTree>
    <p:extLst>
      <p:ext uri="{BB962C8B-B14F-4D97-AF65-F5344CB8AC3E}">
        <p14:creationId xmlns:p14="http://schemas.microsoft.com/office/powerpoint/2010/main" val="23894348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egwtext.whiteestate.org/publication.php?pubtype=Bible&amp;bookCode=RVa&amp;bookSubCode=Jerem&#237;as&amp;lang=es&amp;chapter=17&amp;verse=5"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p:spPr>
        <p:txBody>
          <a:bodyPr>
            <a:normAutofit/>
          </a:bodyPr>
          <a:lstStyle/>
          <a:p>
            <a:r>
              <a:rPr lang="es-CO" sz="6000" b="1" dirty="0">
                <a:latin typeface="Baskerville Old Face" pitchFamily="18" charset="0"/>
              </a:rPr>
              <a:t>La separación del mundo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5144" y="1735321"/>
            <a:ext cx="4896172"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Elipse"/>
          <p:cNvSpPr/>
          <p:nvPr/>
        </p:nvSpPr>
        <p:spPr>
          <a:xfrm>
            <a:off x="179512" y="1556792"/>
            <a:ext cx="3600400" cy="511256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4 Elipse"/>
          <p:cNvSpPr/>
          <p:nvPr/>
        </p:nvSpPr>
        <p:spPr>
          <a:xfrm>
            <a:off x="323528" y="1700808"/>
            <a:ext cx="3312368" cy="4824536"/>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a:t>“Por lo cual, salid de en medio de ellos, y apartaos, dice el Señor,</a:t>
            </a:r>
          </a:p>
          <a:p>
            <a:pPr algn="ctr"/>
            <a:r>
              <a:rPr lang="es-CO" b="1" dirty="0"/>
              <a:t>y no toquéis lo inmundo; y yo os recibiré, y seré para vosotros por</a:t>
            </a:r>
          </a:p>
          <a:p>
            <a:pPr algn="ctr"/>
            <a:r>
              <a:rPr lang="es-CO" b="1" dirty="0"/>
              <a:t>Padre, y vosotros me seréis hijos e hijas, dice el Señor Todopoderoso”</a:t>
            </a:r>
          </a:p>
          <a:p>
            <a:pPr algn="ctr"/>
            <a:r>
              <a:rPr lang="es-CO" b="1" u="sng" dirty="0"/>
              <a:t>(2 Corintios 6.17–18)</a:t>
            </a:r>
            <a:r>
              <a:rPr lang="es-CO" b="1" dirty="0"/>
              <a:t>.</a:t>
            </a:r>
          </a:p>
        </p:txBody>
      </p:sp>
    </p:spTree>
    <p:extLst>
      <p:ext uri="{BB962C8B-B14F-4D97-AF65-F5344CB8AC3E}">
        <p14:creationId xmlns:p14="http://schemas.microsoft.com/office/powerpoint/2010/main" val="28788572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770984" cy="1800200"/>
          </a:xfrm>
        </p:spPr>
        <p:txBody>
          <a:bodyPr>
            <a:normAutofit fontScale="77500" lnSpcReduction="20000"/>
          </a:bodyPr>
          <a:lstStyle/>
          <a:p>
            <a:pPr marL="0" indent="0">
              <a:buNone/>
            </a:pPr>
            <a:r>
              <a:rPr lang="es-CO" dirty="0" smtClean="0"/>
              <a:t>Dice la sierva del Señor</a:t>
            </a:r>
            <a:r>
              <a:rPr lang="es-CO" dirty="0"/>
              <a:t>, Elena G. de </a:t>
            </a:r>
            <a:r>
              <a:rPr lang="es-CO" dirty="0" smtClean="0"/>
              <a:t>White, citando </a:t>
            </a:r>
            <a:r>
              <a:rPr lang="es-CO" dirty="0" smtClean="0">
                <a:solidFill>
                  <a:srgbClr val="FF0000"/>
                </a:solidFill>
              </a:rPr>
              <a:t>1Cor.10:31</a:t>
            </a:r>
            <a:r>
              <a:rPr lang="es-CO" dirty="0" smtClean="0"/>
              <a:t>:  «Se </a:t>
            </a:r>
            <a:r>
              <a:rPr lang="es-CO" dirty="0"/>
              <a:t>nos ordena que, sea que comamos, bebamos o hagamos cualquier otra cosa, lo hagamos todo para gloria de Dios</a:t>
            </a:r>
            <a:r>
              <a:rPr lang="es-CO" dirty="0" smtClean="0"/>
              <a:t>. </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260648"/>
            <a:ext cx="1688976"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596969" y="2708920"/>
            <a:ext cx="6984776" cy="2677656"/>
          </a:xfrm>
          <a:prstGeom prst="rect">
            <a:avLst/>
          </a:prstGeom>
          <a:solidFill>
            <a:schemeClr val="accent5">
              <a:lumMod val="20000"/>
              <a:lumOff val="80000"/>
            </a:schemeClr>
          </a:solidFill>
        </p:spPr>
        <p:txBody>
          <a:bodyPr wrap="square">
            <a:spAutoFit/>
          </a:bodyPr>
          <a:lstStyle/>
          <a:p>
            <a:r>
              <a:rPr lang="es-CO" sz="2400" dirty="0" smtClean="0"/>
              <a:t>Y pregunta: ¿Cuántos </a:t>
            </a:r>
            <a:r>
              <a:rPr lang="es-CO" sz="2400" dirty="0"/>
              <a:t>obran por principios más bien que por impulsos, y obedecen esta orden al pie de la letra? </a:t>
            </a:r>
            <a:endParaRPr lang="es-CO" sz="2400" dirty="0" smtClean="0"/>
          </a:p>
          <a:p>
            <a:r>
              <a:rPr lang="es-CO" sz="2400" dirty="0" smtClean="0"/>
              <a:t>¿</a:t>
            </a:r>
            <a:r>
              <a:rPr lang="es-CO" sz="2400" dirty="0"/>
              <a:t>Cuántos de los jóvenes discípulos de la localidad de *** han hecho de Dios su apoyo y heredad, y han procurado fervientemente conocer y hacer su voluntad</a:t>
            </a:r>
            <a:r>
              <a:rPr lang="es-CO" sz="2400" dirty="0" smtClean="0"/>
              <a:t>?</a:t>
            </a:r>
          </a:p>
        </p:txBody>
      </p:sp>
      <p:sp>
        <p:nvSpPr>
          <p:cNvPr id="6" name="5 Rectángulo"/>
          <p:cNvSpPr/>
          <p:nvPr/>
        </p:nvSpPr>
        <p:spPr>
          <a:xfrm>
            <a:off x="467544" y="5733256"/>
            <a:ext cx="8136904" cy="1231106"/>
          </a:xfrm>
          <a:prstGeom prst="rect">
            <a:avLst/>
          </a:prstGeom>
        </p:spPr>
        <p:txBody>
          <a:bodyPr wrap="square">
            <a:spAutoFit/>
          </a:bodyPr>
          <a:lstStyle/>
          <a:p>
            <a:r>
              <a:rPr lang="es-CO" sz="2800" dirty="0">
                <a:solidFill>
                  <a:srgbClr val="FF0000"/>
                </a:solidFill>
              </a:rPr>
              <a:t>Hay muchos que son siervos de Cristo de nombre, pero no en verdad.</a:t>
            </a:r>
          </a:p>
          <a:p>
            <a:endParaRPr lang="es-CO" dirty="0"/>
          </a:p>
        </p:txBody>
      </p:sp>
    </p:spTree>
    <p:extLst>
      <p:ext uri="{BB962C8B-B14F-4D97-AF65-F5344CB8AC3E}">
        <p14:creationId xmlns:p14="http://schemas.microsoft.com/office/powerpoint/2010/main" val="29262706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77500" lnSpcReduction="20000"/>
          </a:bodyPr>
          <a:lstStyle/>
          <a:p>
            <a:pPr marL="0" indent="0" algn="ctr">
              <a:buNone/>
            </a:pPr>
            <a:r>
              <a:rPr lang="es-CO" dirty="0" smtClean="0"/>
              <a:t>Cuando </a:t>
            </a:r>
            <a:r>
              <a:rPr lang="es-CO" dirty="0"/>
              <a:t>uno se rige por los principios </a:t>
            </a:r>
            <a:r>
              <a:rPr lang="es-CO" dirty="0" smtClean="0"/>
              <a:t>religiosos (</a:t>
            </a:r>
            <a:r>
              <a:rPr lang="es-CO" dirty="0" smtClean="0">
                <a:latin typeface="Agency FB" pitchFamily="34" charset="0"/>
              </a:rPr>
              <a:t>establecidos por Dios</a:t>
            </a:r>
            <a:r>
              <a:rPr lang="es-CO" dirty="0" smtClean="0"/>
              <a:t>), </a:t>
            </a:r>
            <a:r>
              <a:rPr lang="es-CO" dirty="0"/>
              <a:t>corre poco peligro de cometer graves errores, porque el egoísmo, que siempre enceguece y engaña, queda subordinado. </a:t>
            </a:r>
            <a:endParaRPr lang="es-CO" dirty="0" smtClean="0"/>
          </a:p>
          <a:p>
            <a:pPr marL="0" indent="0" algn="ctr">
              <a:buNone/>
            </a:pPr>
            <a:endParaRPr lang="es-CO" dirty="0" smtClean="0"/>
          </a:p>
          <a:p>
            <a:pPr marL="0" indent="0" algn="ctr">
              <a:buNone/>
            </a:pPr>
            <a:r>
              <a:rPr lang="es-CO" dirty="0" smtClean="0">
                <a:solidFill>
                  <a:srgbClr val="FF0000"/>
                </a:solidFill>
              </a:rPr>
              <a:t>El </a:t>
            </a:r>
            <a:r>
              <a:rPr lang="es-CO" dirty="0">
                <a:solidFill>
                  <a:srgbClr val="FF0000"/>
                </a:solidFill>
              </a:rPr>
              <a:t>sincero deseo de hacer bien a otros, predomina de tal manera que se olvida al yo. </a:t>
            </a:r>
            <a:endParaRPr lang="es-CO" dirty="0" smtClean="0">
              <a:solidFill>
                <a:srgbClr val="FF0000"/>
              </a:solidFill>
            </a:endParaRPr>
          </a:p>
          <a:p>
            <a:pPr marL="0" indent="0" algn="ctr">
              <a:buNone/>
            </a:pPr>
            <a:endParaRPr lang="es-CO" dirty="0" smtClean="0">
              <a:solidFill>
                <a:srgbClr val="FF0000"/>
              </a:solidFill>
            </a:endParaRPr>
          </a:p>
          <a:p>
            <a:pPr marL="0" indent="0" algn="ctr">
              <a:buNone/>
            </a:pPr>
            <a:r>
              <a:rPr lang="es-CO" dirty="0" smtClean="0">
                <a:solidFill>
                  <a:srgbClr val="FF0000"/>
                </a:solidFill>
              </a:rPr>
              <a:t>El </a:t>
            </a:r>
            <a:r>
              <a:rPr lang="es-CO" dirty="0">
                <a:solidFill>
                  <a:srgbClr val="FF0000"/>
                </a:solidFill>
              </a:rPr>
              <a:t>sustentar firmes principios religiosos es un tesoro inestimable</a:t>
            </a:r>
            <a:r>
              <a:rPr lang="es-CO" dirty="0" smtClean="0">
                <a:solidFill>
                  <a:srgbClr val="FF0000"/>
                </a:solidFill>
              </a:rPr>
              <a:t>.</a:t>
            </a:r>
          </a:p>
          <a:p>
            <a:pPr marL="0" indent="0" algn="ctr">
              <a:buNone/>
            </a:pPr>
            <a:r>
              <a:rPr lang="es-CO" dirty="0" smtClean="0">
                <a:solidFill>
                  <a:srgbClr val="FF0000"/>
                </a:solidFill>
              </a:rPr>
              <a:t> </a:t>
            </a:r>
          </a:p>
          <a:p>
            <a:pPr marL="0" indent="0" algn="ctr">
              <a:buNone/>
            </a:pPr>
            <a:r>
              <a:rPr lang="es-CO" dirty="0" smtClean="0">
                <a:solidFill>
                  <a:srgbClr val="FF0000"/>
                </a:solidFill>
              </a:rPr>
              <a:t>Es </a:t>
            </a:r>
            <a:r>
              <a:rPr lang="es-CO" dirty="0">
                <a:solidFill>
                  <a:srgbClr val="FF0000"/>
                </a:solidFill>
              </a:rPr>
              <a:t>la influencia más pura, elevada y sublime que pueden sentir los mortales. </a:t>
            </a:r>
            <a:endParaRPr lang="es-CO" dirty="0" smtClean="0">
              <a:solidFill>
                <a:srgbClr val="FF0000"/>
              </a:solidFill>
            </a:endParaRPr>
          </a:p>
          <a:p>
            <a:pPr marL="0" indent="0" algn="ctr">
              <a:buNone/>
            </a:pPr>
            <a:endParaRPr lang="es-CO" dirty="0" smtClean="0"/>
          </a:p>
          <a:p>
            <a:pPr marL="0" indent="0" algn="ctr">
              <a:buNone/>
            </a:pPr>
            <a:r>
              <a:rPr lang="es-CO" dirty="0" smtClean="0"/>
              <a:t>Los </a:t>
            </a:r>
            <a:r>
              <a:rPr lang="es-CO" dirty="0"/>
              <a:t>que disponen de ella, cuentan con un ancla. </a:t>
            </a:r>
            <a:endParaRPr lang="es-CO" dirty="0" smtClean="0"/>
          </a:p>
          <a:p>
            <a:pPr marL="0" indent="0" algn="ctr">
              <a:buNone/>
            </a:pPr>
            <a:r>
              <a:rPr lang="es-CO" dirty="0" smtClean="0"/>
              <a:t>Reflexionan </a:t>
            </a:r>
            <a:r>
              <a:rPr lang="es-CO" dirty="0"/>
              <a:t>antes de dar un solo paso, no sea que su efecto perjudique a otros y los aparte de Cristo. </a:t>
            </a:r>
            <a:endParaRPr lang="es-CO" dirty="0" smtClean="0"/>
          </a:p>
          <a:p>
            <a:endParaRPr lang="es-CO" dirty="0"/>
          </a:p>
        </p:txBody>
      </p:sp>
    </p:spTree>
    <p:extLst>
      <p:ext uri="{BB962C8B-B14F-4D97-AF65-F5344CB8AC3E}">
        <p14:creationId xmlns:p14="http://schemas.microsoft.com/office/powerpoint/2010/main" val="9209237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p:cTn id="3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8" end="8"/>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p:cTn id="3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77500" lnSpcReduction="20000"/>
          </a:bodyPr>
          <a:lstStyle/>
          <a:p>
            <a:pPr marL="0" indent="0" algn="ctr">
              <a:buNone/>
            </a:pPr>
            <a:r>
              <a:rPr lang="es-CO" dirty="0"/>
              <a:t>Preguntan constantemente: Señor, ¿cómo puedo servirte mejor, y glorificar tu nombre en la tierra? </a:t>
            </a:r>
            <a:r>
              <a:rPr lang="es-CO" dirty="0" smtClean="0"/>
              <a:t>¿</a:t>
            </a:r>
            <a:r>
              <a:rPr lang="es-CO" dirty="0"/>
              <a:t>Cómo puedo conducir mi vida para alabar tu nombre en la tierra e inducir a otros a amarte, servirte y honrarte? </a:t>
            </a:r>
            <a:endParaRPr lang="es-CO" dirty="0" smtClean="0"/>
          </a:p>
          <a:p>
            <a:pPr marL="0" indent="0">
              <a:buNone/>
            </a:pPr>
            <a:endParaRPr lang="es-CO" dirty="0" smtClean="0"/>
          </a:p>
          <a:p>
            <a:pPr marL="0" indent="0" algn="ctr">
              <a:buNone/>
            </a:pPr>
            <a:r>
              <a:rPr lang="es-CO" dirty="0" smtClean="0">
                <a:solidFill>
                  <a:srgbClr val="FF0000"/>
                </a:solidFill>
              </a:rPr>
              <a:t>Permíteme </a:t>
            </a:r>
            <a:r>
              <a:rPr lang="es-CO" dirty="0">
                <a:solidFill>
                  <a:srgbClr val="FF0000"/>
                </a:solidFill>
              </a:rPr>
              <a:t>tan sólo desear y elegir cumplir tu voluntad. Sean las palabras y el ejemplo de mi Redentor la luz y fortaleza de mi corazón. Mientras confíe en él, no me dejará perecer. El será mi corona de regocijo.</a:t>
            </a:r>
          </a:p>
          <a:p>
            <a:endParaRPr lang="es-CO" dirty="0" smtClean="0"/>
          </a:p>
          <a:p>
            <a:pPr marL="0" indent="0" algn="ctr">
              <a:buNone/>
            </a:pPr>
            <a:r>
              <a:rPr lang="es-CO" u="sng" dirty="0" smtClean="0"/>
              <a:t>Si </a:t>
            </a:r>
            <a:r>
              <a:rPr lang="es-CO" u="sng" dirty="0"/>
              <a:t>tomamos equivocadamente la sabiduría del hombre por la de Dios, nos extraviará la insensatez de la sabiduría humana. </a:t>
            </a:r>
            <a:r>
              <a:rPr lang="es-CO" dirty="0"/>
              <a:t>Tal es el gran peligro de muchos de los que están en ***. No tienen experiencia propia. No han seguido el hábito </a:t>
            </a:r>
            <a:r>
              <a:rPr lang="es-CO" dirty="0" smtClean="0"/>
              <a:t>de considerar </a:t>
            </a:r>
            <a:r>
              <a:rPr lang="es-CO" dirty="0"/>
              <a:t>con oración por su cuenta, </a:t>
            </a:r>
            <a:r>
              <a:rPr lang="es-CO" b="1" u="sng" dirty="0" smtClean="0"/>
              <a:t>SIN PREJUICIOS</a:t>
            </a:r>
            <a:r>
              <a:rPr lang="es-CO" dirty="0" smtClean="0"/>
              <a:t>, </a:t>
            </a:r>
            <a:r>
              <a:rPr lang="es-CO" dirty="0"/>
              <a:t>las cuestiones y los temas nuevos que puedan surgir. </a:t>
            </a:r>
            <a:endParaRPr lang="es-CO" dirty="0" smtClean="0"/>
          </a:p>
          <a:p>
            <a:pPr marL="0" indent="0" algn="ctr">
              <a:buNone/>
            </a:pPr>
            <a:r>
              <a:rPr lang="es-CO" b="1" u="sng" dirty="0" smtClean="0"/>
              <a:t>Esperan </a:t>
            </a:r>
            <a:r>
              <a:rPr lang="es-CO" b="1" u="sng" dirty="0"/>
              <a:t>para ver lo que piensan otros. </a:t>
            </a:r>
          </a:p>
        </p:txBody>
      </p:sp>
    </p:spTree>
    <p:extLst>
      <p:ext uri="{BB962C8B-B14F-4D97-AF65-F5344CB8AC3E}">
        <p14:creationId xmlns:p14="http://schemas.microsoft.com/office/powerpoint/2010/main" val="25862231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Autofit/>
          </a:bodyPr>
          <a:lstStyle/>
          <a:p>
            <a:r>
              <a:rPr lang="es-CO" sz="2800" b="1" dirty="0">
                <a:latin typeface="Agency FB" pitchFamily="34" charset="0"/>
              </a:rPr>
              <a:t>Si tomamos equivocadamente la sabiduría del hombre por la de Dios, nos extraviará la insensatez de la sabiduría humana</a:t>
            </a:r>
            <a:r>
              <a:rPr lang="es-CO" sz="2800" b="1" dirty="0" smtClean="0">
                <a:latin typeface="Agency FB" pitchFamily="34" charset="0"/>
              </a:rPr>
              <a:t>. </a:t>
            </a:r>
            <a:endParaRPr lang="es-CO" sz="2800" b="1" dirty="0">
              <a:latin typeface="Agency FB" pitchFamily="34"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996952"/>
            <a:ext cx="4187382" cy="3181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996952"/>
            <a:ext cx="3784942" cy="3150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1700808"/>
            <a:ext cx="3960440" cy="923330"/>
          </a:xfrm>
          <a:prstGeom prst="rect">
            <a:avLst/>
          </a:prstGeom>
          <a:solidFill>
            <a:schemeClr val="accent5">
              <a:lumMod val="20000"/>
              <a:lumOff val="80000"/>
            </a:schemeClr>
          </a:solidFill>
        </p:spPr>
        <p:txBody>
          <a:bodyPr wrap="square">
            <a:spAutoFit/>
          </a:bodyPr>
          <a:lstStyle/>
          <a:p>
            <a:r>
              <a:rPr lang="es-CO" dirty="0" smtClean="0"/>
              <a:t>Los Principios </a:t>
            </a:r>
            <a:r>
              <a:rPr lang="es-CO" dirty="0"/>
              <a:t>establecidos por </a:t>
            </a:r>
            <a:r>
              <a:rPr lang="es-CO" dirty="0" smtClean="0"/>
              <a:t>Dios se encuentra en la Biblia. Ver </a:t>
            </a:r>
            <a:r>
              <a:rPr lang="es-CO" b="1" u="sng" dirty="0" smtClean="0">
                <a:solidFill>
                  <a:srgbClr val="FF0000"/>
                </a:solidFill>
              </a:rPr>
              <a:t>Santi. 2:10-12; Apc.22:14</a:t>
            </a:r>
            <a:r>
              <a:rPr lang="es-CO" b="1" dirty="0" smtClean="0"/>
              <a:t>). Son eternos.</a:t>
            </a:r>
            <a:endParaRPr lang="es-CO" b="1" dirty="0"/>
          </a:p>
        </p:txBody>
      </p:sp>
      <p:sp>
        <p:nvSpPr>
          <p:cNvPr id="5" name="4 Rectángulo"/>
          <p:cNvSpPr/>
          <p:nvPr/>
        </p:nvSpPr>
        <p:spPr>
          <a:xfrm>
            <a:off x="5004048" y="1700808"/>
            <a:ext cx="3784942" cy="923330"/>
          </a:xfrm>
          <a:prstGeom prst="rect">
            <a:avLst/>
          </a:prstGeom>
          <a:solidFill>
            <a:schemeClr val="accent5">
              <a:lumMod val="20000"/>
              <a:lumOff val="80000"/>
            </a:schemeClr>
          </a:solidFill>
        </p:spPr>
        <p:txBody>
          <a:bodyPr wrap="square">
            <a:spAutoFit/>
          </a:bodyPr>
          <a:lstStyle/>
          <a:p>
            <a:r>
              <a:rPr lang="es-CO" dirty="0"/>
              <a:t>L</a:t>
            </a:r>
            <a:r>
              <a:rPr lang="es-CO" dirty="0" smtClean="0"/>
              <a:t>a </a:t>
            </a:r>
            <a:r>
              <a:rPr lang="es-CO" dirty="0"/>
              <a:t>tradición recopila las </a:t>
            </a:r>
            <a:r>
              <a:rPr lang="es-CO" dirty="0" smtClean="0"/>
              <a:t>costumbres </a:t>
            </a:r>
            <a:r>
              <a:rPr lang="es-CO" dirty="0"/>
              <a:t>y enseñanzas de los hombres. </a:t>
            </a:r>
            <a:r>
              <a:rPr lang="es-CO" dirty="0" smtClean="0"/>
              <a:t>Ver </a:t>
            </a:r>
            <a:r>
              <a:rPr lang="es-CO" b="1" dirty="0" smtClean="0">
                <a:solidFill>
                  <a:srgbClr val="FF0000"/>
                </a:solidFill>
              </a:rPr>
              <a:t>(Mat.15:9, 13; Col.2:22).</a:t>
            </a:r>
            <a:endParaRPr lang="es-CO" b="1" dirty="0">
              <a:solidFill>
                <a:srgbClr val="FF0000"/>
              </a:solidFill>
            </a:endParaRPr>
          </a:p>
        </p:txBody>
      </p:sp>
    </p:spTree>
    <p:extLst>
      <p:ext uri="{BB962C8B-B14F-4D97-AF65-F5344CB8AC3E}">
        <p14:creationId xmlns:p14="http://schemas.microsoft.com/office/powerpoint/2010/main" val="24200946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additive="base">
                                        <p:cTn id="7" dur="500" fill="hold"/>
                                        <p:tgtEl>
                                          <p:spTgt spid="2051"/>
                                        </p:tgtEl>
                                        <p:attrNameLst>
                                          <p:attrName>ppt_x</p:attrName>
                                        </p:attrNameLst>
                                      </p:cBhvr>
                                      <p:tavLst>
                                        <p:tav tm="0">
                                          <p:val>
                                            <p:strVal val="#ppt_x"/>
                                          </p:val>
                                        </p:tav>
                                        <p:tav tm="100000">
                                          <p:val>
                                            <p:strVal val="#ppt_x"/>
                                          </p:val>
                                        </p:tav>
                                      </p:tavLst>
                                    </p:anim>
                                    <p:anim calcmode="lin" valueType="num">
                                      <p:cBhvr additive="base">
                                        <p:cTn id="8" dur="500" fill="hold"/>
                                        <p:tgtEl>
                                          <p:spTgt spid="20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 calcmode="lin" valueType="num">
                                      <p:cBhvr additive="base">
                                        <p:cTn id="17" dur="500" fill="hold"/>
                                        <p:tgtEl>
                                          <p:spTgt spid="2052"/>
                                        </p:tgtEl>
                                        <p:attrNameLst>
                                          <p:attrName>ppt_x</p:attrName>
                                        </p:attrNameLst>
                                      </p:cBhvr>
                                      <p:tavLst>
                                        <p:tav tm="0">
                                          <p:val>
                                            <p:strVal val="#ppt_x"/>
                                          </p:val>
                                        </p:tav>
                                        <p:tav tm="100000">
                                          <p:val>
                                            <p:strVal val="#ppt_x"/>
                                          </p:val>
                                        </p:tav>
                                      </p:tavLst>
                                    </p:anim>
                                    <p:anim calcmode="lin" valueType="num">
                                      <p:cBhvr additive="base">
                                        <p:cTn id="18" dur="500" fill="hold"/>
                                        <p:tgtEl>
                                          <p:spTgt spid="205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FEFD1"/>
              </a:gs>
              <a:gs pos="64999">
                <a:srgbClr val="F0EBD5"/>
              </a:gs>
              <a:gs pos="100000">
                <a:srgbClr val="D1C39F"/>
              </a:gs>
            </a:gsLst>
            <a:lin ang="5400000" scaled="0"/>
          </a:gradFill>
        </p:spPr>
        <p:txBody>
          <a:bodyPr>
            <a:noAutofit/>
          </a:bodyPr>
          <a:lstStyle/>
          <a:p>
            <a:pPr marL="0" indent="0">
              <a:buNone/>
            </a:pPr>
            <a:endParaRPr lang="es-CO" sz="2400" dirty="0" smtClean="0"/>
          </a:p>
          <a:p>
            <a:pPr marL="0" indent="0">
              <a:buNone/>
            </a:pPr>
            <a:r>
              <a:rPr lang="es-CO" sz="2400" dirty="0" smtClean="0"/>
              <a:t>El </a:t>
            </a:r>
            <a:r>
              <a:rPr lang="es-CO" sz="2400" dirty="0"/>
              <a:t>disentimiento  </a:t>
            </a:r>
            <a:r>
              <a:rPr lang="es-CO" sz="2400" dirty="0" smtClean="0"/>
              <a:t>(</a:t>
            </a:r>
            <a:r>
              <a:rPr lang="es-CO" sz="2400" dirty="0" smtClean="0">
                <a:latin typeface="Agency FB" pitchFamily="34" charset="0"/>
              </a:rPr>
              <a:t>Falta </a:t>
            </a:r>
            <a:r>
              <a:rPr lang="es-CO" sz="2400" dirty="0">
                <a:latin typeface="Agency FB" pitchFamily="34" charset="0"/>
              </a:rPr>
              <a:t>de acuerdo o de </a:t>
            </a:r>
            <a:r>
              <a:rPr lang="es-CO" sz="2400" dirty="0" smtClean="0">
                <a:latin typeface="Agency FB" pitchFamily="34" charset="0"/>
              </a:rPr>
              <a:t>aceptación</a:t>
            </a:r>
            <a:r>
              <a:rPr lang="es-CO" sz="2400" dirty="0" smtClean="0"/>
              <a:t>), ajeno </a:t>
            </a:r>
            <a:r>
              <a:rPr lang="es-CO" sz="2400" dirty="0"/>
              <a:t>es todo lo que se necesita para convencerlos de que el tema considerado carece de importancia. </a:t>
            </a:r>
            <a:endParaRPr lang="es-CO" sz="2400" dirty="0" smtClean="0"/>
          </a:p>
          <a:p>
            <a:pPr marL="0" indent="0">
              <a:buNone/>
            </a:pPr>
            <a:endParaRPr lang="es-CO" sz="2400" dirty="0" smtClean="0"/>
          </a:p>
          <a:p>
            <a:pPr marL="0" indent="0">
              <a:buNone/>
            </a:pPr>
            <a:r>
              <a:rPr lang="es-CO" sz="2400" dirty="0" smtClean="0"/>
              <a:t>Aunque </a:t>
            </a:r>
            <a:r>
              <a:rPr lang="es-CO" sz="2400" dirty="0"/>
              <a:t>esta clase de personas es numerosa, ello no cambia el hecho de que no tienen experiencia y que su mente es débil porque cedieron durante mucho tiempo al enemigo. </a:t>
            </a:r>
            <a:endParaRPr lang="es-CO" sz="2400" dirty="0" smtClean="0"/>
          </a:p>
          <a:p>
            <a:pPr marL="0" indent="0">
              <a:buNone/>
            </a:pPr>
            <a:endParaRPr lang="es-CO" sz="2400" dirty="0" smtClean="0">
              <a:solidFill>
                <a:srgbClr val="FF0000"/>
              </a:solidFill>
            </a:endParaRPr>
          </a:p>
          <a:p>
            <a:pPr marL="0" indent="0">
              <a:buNone/>
            </a:pPr>
            <a:r>
              <a:rPr lang="es-CO" sz="2400" dirty="0" smtClean="0">
                <a:solidFill>
                  <a:srgbClr val="FF0000"/>
                </a:solidFill>
              </a:rPr>
              <a:t>Serán </a:t>
            </a:r>
            <a:r>
              <a:rPr lang="es-CO" sz="2400" dirty="0">
                <a:solidFill>
                  <a:srgbClr val="FF0000"/>
                </a:solidFill>
              </a:rPr>
              <a:t>siempre tan enfermizos como infantes; andarán a la luz ajena y vivirán según la experiencia de otros; sentirán como sientan los demás, y actuarán como ellos, como si no tuvieran individualidad, porque su identidad está fundida en la ajena. Son simplemente sombras de quienes para ellos tienen razón.</a:t>
            </a:r>
          </a:p>
        </p:txBody>
      </p:sp>
    </p:spTree>
    <p:extLst>
      <p:ext uri="{BB962C8B-B14F-4D97-AF65-F5344CB8AC3E}">
        <p14:creationId xmlns:p14="http://schemas.microsoft.com/office/powerpoint/2010/main" val="23442113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1000"/>
                                        <p:tgtEl>
                                          <p:spTgt spid="3">
                                            <p:txEl>
                                              <p:pRg st="5" end="5"/>
                                            </p:txEl>
                                          </p:spTgt>
                                        </p:tgtEl>
                                      </p:cBhvr>
                                    </p:animEffect>
                                    <p:anim calcmode="lin" valueType="num">
                                      <p:cBhvr>
                                        <p:cTn id="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408712"/>
          </a:xfrm>
        </p:spPr>
        <p:txBody>
          <a:bodyPr>
            <a:normAutofit/>
          </a:bodyPr>
          <a:lstStyle/>
          <a:p>
            <a:pPr marL="0" indent="0">
              <a:buNone/>
            </a:pPr>
            <a:endParaRPr lang="es-CO" sz="2400" dirty="0" smtClean="0"/>
          </a:p>
          <a:p>
            <a:pPr marL="0" indent="0">
              <a:buNone/>
            </a:pPr>
            <a:r>
              <a:rPr lang="es-CO" sz="2400" dirty="0" smtClean="0"/>
              <a:t>A </a:t>
            </a:r>
            <a:r>
              <a:rPr lang="es-CO" sz="2400" dirty="0"/>
              <a:t>menos que se percaten de su carácter vacilante y lo corrijan, se verán todos privados de la vida eterna; no podrán resistir los peligros de los postreros días. No poseerán energía para resistir al diablo; porque no saben que de él se trata. </a:t>
            </a:r>
            <a:endParaRPr lang="es-CO" sz="2400" dirty="0" smtClean="0"/>
          </a:p>
          <a:p>
            <a:pPr marL="0" indent="0">
              <a:buNone/>
            </a:pPr>
            <a:r>
              <a:rPr lang="es-CO" sz="2400" dirty="0" smtClean="0">
                <a:solidFill>
                  <a:srgbClr val="FF0000"/>
                </a:solidFill>
              </a:rPr>
              <a:t>Es </a:t>
            </a:r>
            <a:r>
              <a:rPr lang="es-CO" sz="2400" dirty="0">
                <a:solidFill>
                  <a:srgbClr val="FF0000"/>
                </a:solidFill>
              </a:rPr>
              <a:t>necesario que haya alguien a su lado para indicarles si se acerca un enemigo o un amigo. No son espirituales, y por lo tanto no disciernen las cosas espirituales. No son sabios en las cosas que se relacionan con el reino de Dios. </a:t>
            </a:r>
            <a:endParaRPr lang="es-CO" sz="2400" dirty="0" smtClean="0">
              <a:solidFill>
                <a:srgbClr val="FF0000"/>
              </a:solidFill>
            </a:endParaRPr>
          </a:p>
          <a:p>
            <a:pPr marL="0" indent="0">
              <a:buNone/>
            </a:pPr>
            <a:r>
              <a:rPr lang="es-CO" sz="2400" dirty="0" smtClean="0"/>
              <a:t>Ni </a:t>
            </a:r>
            <a:r>
              <a:rPr lang="es-CO" sz="2400" dirty="0"/>
              <a:t>los jóvenes ni los ancianos tienen excusa por confiar en que los otros tengan experiencia en su lugar. Dice el ángel: “</a:t>
            </a:r>
            <a:r>
              <a:rPr lang="es-CO" sz="2400" b="1" dirty="0">
                <a:latin typeface="Agency FB" pitchFamily="34" charset="0"/>
              </a:rPr>
              <a:t>Maldito el varón que confía en el hombre, y pone carne por su brazo</a:t>
            </a:r>
            <a:r>
              <a:rPr lang="es-CO" sz="2400" dirty="0"/>
              <a:t>.” </a:t>
            </a:r>
            <a:r>
              <a:rPr lang="es-CO" sz="2400" dirty="0">
                <a:hlinkClick r:id="rId2" action="ppaction://hlinkfile"/>
              </a:rPr>
              <a:t>Jeremías 17:5</a:t>
            </a:r>
            <a:r>
              <a:rPr lang="es-CO" sz="2400" dirty="0"/>
              <a:t>. </a:t>
            </a:r>
            <a:endParaRPr lang="es-CO" sz="2400" dirty="0" smtClean="0"/>
          </a:p>
          <a:p>
            <a:pPr marL="0" indent="0">
              <a:buNone/>
            </a:pPr>
            <a:endParaRPr lang="es-CO" sz="2400" dirty="0"/>
          </a:p>
          <a:p>
            <a:pPr marL="0" indent="0">
              <a:buNone/>
            </a:pPr>
            <a:r>
              <a:rPr lang="es-CO" sz="2400" dirty="0" smtClean="0"/>
              <a:t>En </a:t>
            </a:r>
            <a:r>
              <a:rPr lang="es-CO" sz="2400" dirty="0"/>
              <a:t>la experiencia y la lucha cristianas, se necesita una noble independencia</a:t>
            </a:r>
            <a:r>
              <a:rPr lang="es-CO" sz="2400" dirty="0" smtClean="0"/>
              <a:t>.</a:t>
            </a:r>
            <a:endParaRPr lang="es-CO" sz="2400" dirty="0"/>
          </a:p>
        </p:txBody>
      </p:sp>
    </p:spTree>
    <p:extLst>
      <p:ext uri="{BB962C8B-B14F-4D97-AF65-F5344CB8AC3E}">
        <p14:creationId xmlns:p14="http://schemas.microsoft.com/office/powerpoint/2010/main" val="13770722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a:solidFill>
            <a:schemeClr val="accent4">
              <a:lumMod val="20000"/>
              <a:lumOff val="80000"/>
            </a:schemeClr>
          </a:solidFill>
        </p:spPr>
        <p:txBody>
          <a:bodyPr>
            <a:noAutofit/>
          </a:bodyPr>
          <a:lstStyle/>
          <a:p>
            <a:r>
              <a:rPr lang="es-CO" sz="2400" dirty="0"/>
              <a:t> </a:t>
            </a:r>
            <a:r>
              <a:rPr lang="es-CO" sz="2400" dirty="0" smtClean="0">
                <a:solidFill>
                  <a:srgbClr val="FF0000"/>
                </a:solidFill>
              </a:rPr>
              <a:t>«</a:t>
            </a:r>
            <a:r>
              <a:rPr lang="es-CO" sz="3200" dirty="0" smtClean="0">
                <a:solidFill>
                  <a:srgbClr val="FF0000"/>
                </a:solidFill>
                <a:latin typeface="Agency FB" pitchFamily="34" charset="0"/>
              </a:rPr>
              <a:t>Sean </a:t>
            </a:r>
            <a:r>
              <a:rPr lang="es-CO" sz="3200" dirty="0">
                <a:solidFill>
                  <a:srgbClr val="FF0000"/>
                </a:solidFill>
                <a:latin typeface="Agency FB" pitchFamily="34" charset="0"/>
              </a:rPr>
              <a:t>vuestras costumbres sin avaricia, contentos con lo que tenéis ahora; porque él dijo: No te desampararé, ni te </a:t>
            </a:r>
            <a:r>
              <a:rPr lang="es-CO" sz="3200" dirty="0" smtClean="0">
                <a:solidFill>
                  <a:srgbClr val="FF0000"/>
                </a:solidFill>
                <a:latin typeface="Agency FB" pitchFamily="34" charset="0"/>
              </a:rPr>
              <a:t>dejaré» </a:t>
            </a:r>
            <a:r>
              <a:rPr lang="es-CO" sz="2400" b="1" u="sng" dirty="0" smtClean="0"/>
              <a:t>(Heb.13:5)</a:t>
            </a:r>
            <a:r>
              <a:rPr lang="es-CO" sz="2400" b="1" dirty="0" smtClean="0"/>
              <a:t>.</a:t>
            </a:r>
            <a:endParaRPr lang="es-CO" sz="24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132856"/>
            <a:ext cx="4032448" cy="4381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132856"/>
            <a:ext cx="4032448" cy="4381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611272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1000"/>
                                        <p:tgtEl>
                                          <p:spTgt spid="3075"/>
                                        </p:tgtEl>
                                      </p:cBhvr>
                                    </p:animEffect>
                                    <p:anim calcmode="lin" valueType="num">
                                      <p:cBhvr>
                                        <p:cTn id="13" dur="1000" fill="hold"/>
                                        <p:tgtEl>
                                          <p:spTgt spid="3075"/>
                                        </p:tgtEl>
                                        <p:attrNameLst>
                                          <p:attrName>ppt_x</p:attrName>
                                        </p:attrNameLst>
                                      </p:cBhvr>
                                      <p:tavLst>
                                        <p:tav tm="0">
                                          <p:val>
                                            <p:strVal val="#ppt_x"/>
                                          </p:val>
                                        </p:tav>
                                        <p:tav tm="100000">
                                          <p:val>
                                            <p:strVal val="#ppt_x"/>
                                          </p:val>
                                        </p:tav>
                                      </p:tavLst>
                                    </p:anim>
                                    <p:anim calcmode="lin" valueType="num">
                                      <p:cBhvr>
                                        <p:cTn id="14"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842992" cy="2880320"/>
          </a:xfrm>
        </p:spPr>
        <p:txBody>
          <a:bodyPr>
            <a:normAutofit fontScale="55000" lnSpcReduction="20000"/>
          </a:bodyPr>
          <a:lstStyle/>
          <a:p>
            <a:pPr marL="0" indent="0">
              <a:buNone/>
            </a:pPr>
            <a:r>
              <a:rPr lang="es-CO" sz="3500" b="1" u="sng" dirty="0"/>
              <a:t>Hay que pedir con fe</a:t>
            </a:r>
          </a:p>
          <a:p>
            <a:pPr marL="0" indent="0">
              <a:buNone/>
            </a:pPr>
            <a:r>
              <a:rPr lang="es-CO" sz="4500" dirty="0"/>
              <a:t>Hombres, mujeres y jóvenes, Dios requiere de vosotros que poseáis valor moral, firmeza de propósito, fortaleza y perseverancia, mentes que no admitan los asertos ajenos, sino que investiguen por su cuenta antes de aceptarlos o rechazarlos, y escuchen y pesen las evidencias, y las lleven al Señor en oración</a:t>
            </a:r>
            <a:r>
              <a:rPr lang="es-CO" sz="4500" dirty="0" smtClean="0"/>
              <a:t>.</a:t>
            </a:r>
            <a:endParaRPr lang="es-CO" sz="4500"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548680"/>
            <a:ext cx="2511152"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79912" y="4221088"/>
            <a:ext cx="5031432" cy="1938992"/>
          </a:xfrm>
          <a:prstGeom prst="rect">
            <a:avLst/>
          </a:prstGeom>
        </p:spPr>
        <p:txBody>
          <a:bodyPr wrap="square">
            <a:spAutoFit/>
          </a:bodyPr>
          <a:lstStyle/>
          <a:p>
            <a:pPr algn="r"/>
            <a:r>
              <a:rPr lang="es-CO" sz="2400" dirty="0"/>
              <a:t>“Y si alguno de vosotros tiene falta de sabiduría, demándela a Dios, el cual da a todos abundantemente, y no </a:t>
            </a:r>
            <a:r>
              <a:rPr lang="es-CO" sz="2400" dirty="0" smtClean="0"/>
              <a:t>zahiere (</a:t>
            </a:r>
            <a:r>
              <a:rPr lang="pt-BR" sz="2400" dirty="0" smtClean="0">
                <a:latin typeface="Agency FB" pitchFamily="34" charset="0"/>
              </a:rPr>
              <a:t>Causar </a:t>
            </a:r>
            <a:r>
              <a:rPr lang="pt-BR" sz="2400" dirty="0">
                <a:latin typeface="Agency FB" pitchFamily="34" charset="0"/>
              </a:rPr>
              <a:t>disgusto o daño </a:t>
            </a:r>
            <a:r>
              <a:rPr lang="pt-BR" sz="2400" dirty="0" smtClean="0">
                <a:latin typeface="Agency FB" pitchFamily="34" charset="0"/>
              </a:rPr>
              <a:t>moral</a:t>
            </a:r>
            <a:r>
              <a:rPr lang="pt-BR" sz="2400" dirty="0" smtClean="0"/>
              <a:t>)</a:t>
            </a:r>
            <a:r>
              <a:rPr lang="es-CO" sz="2400" dirty="0" smtClean="0"/>
              <a:t>; </a:t>
            </a:r>
            <a:r>
              <a:rPr lang="es-CO" sz="2400" dirty="0"/>
              <a:t>y le será dada.” </a:t>
            </a:r>
            <a:r>
              <a:rPr lang="es-CO" sz="2400" dirty="0">
                <a:solidFill>
                  <a:srgbClr val="FF0000"/>
                </a:solidFill>
              </a:rPr>
              <a:t>Santiago 1:5. </a:t>
            </a:r>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077072"/>
            <a:ext cx="3384376" cy="2434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888098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100"/>
                                        </p:tgtEl>
                                        <p:attrNameLst>
                                          <p:attrName>style.visibility</p:attrName>
                                        </p:attrNameLst>
                                      </p:cBhvr>
                                      <p:to>
                                        <p:strVal val="visible"/>
                                      </p:to>
                                    </p:set>
                                    <p:anim calcmode="lin" valueType="num">
                                      <p:cBhvr additive="base">
                                        <p:cTn id="11" dur="500" fill="hold"/>
                                        <p:tgtEl>
                                          <p:spTgt spid="4100"/>
                                        </p:tgtEl>
                                        <p:attrNameLst>
                                          <p:attrName>ppt_x</p:attrName>
                                        </p:attrNameLst>
                                      </p:cBhvr>
                                      <p:tavLst>
                                        <p:tav tm="0">
                                          <p:val>
                                            <p:strVal val="#ppt_x"/>
                                          </p:val>
                                        </p:tav>
                                        <p:tav tm="100000">
                                          <p:val>
                                            <p:strVal val="#ppt_x"/>
                                          </p:val>
                                        </p:tav>
                                      </p:tavLst>
                                    </p:anim>
                                    <p:anim calcmode="lin" valueType="num">
                                      <p:cBhvr additive="base">
                                        <p:cTn id="12"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6192688" cy="2448272"/>
          </a:xfrm>
        </p:spPr>
        <p:txBody>
          <a:bodyPr>
            <a:normAutofit/>
          </a:bodyPr>
          <a:lstStyle/>
          <a:p>
            <a:pPr marL="0" indent="0">
              <a:buNone/>
            </a:pPr>
            <a:r>
              <a:rPr lang="es-CO" sz="2400" dirty="0"/>
              <a:t>Ahora bien, se impone la condición: “Pero pida en fe, no dudando nada: porque </a:t>
            </a:r>
            <a:r>
              <a:rPr lang="es-CO" sz="2400" dirty="0" smtClean="0"/>
              <a:t>el que </a:t>
            </a:r>
            <a:r>
              <a:rPr lang="es-CO" sz="2400" dirty="0"/>
              <a:t>duda es semejante a la onda de la mar, que es movida del viento, y echada de una parte a otra. No piense pues el tal hombre que recibirá ninguna cosa del Señor.” </a:t>
            </a:r>
            <a:r>
              <a:rPr lang="es-CO" sz="2400" dirty="0">
                <a:solidFill>
                  <a:srgbClr val="FF0000"/>
                </a:solidFill>
              </a:rPr>
              <a:t> </a:t>
            </a:r>
            <a:r>
              <a:rPr lang="es-CO" sz="2400" dirty="0" smtClean="0">
                <a:solidFill>
                  <a:srgbClr val="FF0000"/>
                </a:solidFill>
              </a:rPr>
              <a:t>Sant.1: 6</a:t>
            </a:r>
            <a:r>
              <a:rPr lang="es-CO" sz="2400" dirty="0">
                <a:solidFill>
                  <a:srgbClr val="FF0000"/>
                </a:solidFill>
              </a:rPr>
              <a:t>, 7</a:t>
            </a:r>
            <a:r>
              <a:rPr lang="es-CO" sz="2400" dirty="0"/>
              <a:t>. </a:t>
            </a:r>
            <a:endParaRPr lang="es-CO" sz="2400"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32656"/>
            <a:ext cx="2292846"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419872" y="3573016"/>
            <a:ext cx="5184576" cy="3108543"/>
          </a:xfrm>
          <a:prstGeom prst="rect">
            <a:avLst/>
          </a:prstGeom>
        </p:spPr>
        <p:txBody>
          <a:bodyPr wrap="square">
            <a:spAutoFit/>
          </a:bodyPr>
          <a:lstStyle/>
          <a:p>
            <a:pPr algn="r"/>
            <a:r>
              <a:rPr lang="es-CO" sz="2400" dirty="0"/>
              <a:t>Esta petición de sabiduría no debe ser una oración sin sentido, que se olvide tan pronto como se haya terminado. Es una oración que expresa el enérgico y ferviente deseo inspirado al corazón por un consciente anhelo de poseer sabiduría para discernir la voluntad de Dios.</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789040"/>
            <a:ext cx="2520280" cy="2751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85304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heel(1)">
                                      <p:cBhvr>
                                        <p:cTn id="10" dur="2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528392"/>
          </a:xfrm>
        </p:spPr>
        <p:txBody>
          <a:bodyPr>
            <a:normAutofit fontScale="77500" lnSpcReduction="20000"/>
          </a:bodyPr>
          <a:lstStyle/>
          <a:p>
            <a:pPr marL="0" indent="0">
              <a:buNone/>
            </a:pPr>
            <a:r>
              <a:rPr lang="es-CO" sz="3400" dirty="0"/>
              <a:t>Después de hecha la oración, si no obtenemos inmediatamente la respuesta, no nos cansemos de esperar, ni nos volvamos inestables. No vacilemos. Aferrémonos a la promesa: </a:t>
            </a:r>
            <a:r>
              <a:rPr lang="es-CO" sz="3400" dirty="0" smtClean="0"/>
              <a:t>“</a:t>
            </a:r>
            <a:r>
              <a:rPr lang="es-CO" sz="3400" b="1" dirty="0">
                <a:latin typeface="Agency FB" pitchFamily="34" charset="0"/>
              </a:rPr>
              <a:t>Fiel es el que os ha llamado; el cual también lo hará.” </a:t>
            </a:r>
            <a:r>
              <a:rPr lang="es-CO" sz="3400" dirty="0">
                <a:solidFill>
                  <a:srgbClr val="FF0000"/>
                </a:solidFill>
              </a:rPr>
              <a:t>1 Tesalonicenses 5:24. </a:t>
            </a:r>
            <a:endParaRPr lang="es-CO" sz="3400" dirty="0" smtClean="0">
              <a:solidFill>
                <a:srgbClr val="FF0000"/>
              </a:solidFill>
            </a:endParaRPr>
          </a:p>
          <a:p>
            <a:pPr marL="0" indent="0">
              <a:buNone/>
            </a:pPr>
            <a:r>
              <a:rPr lang="es-CO" sz="3400" dirty="0" smtClean="0"/>
              <a:t>Como </a:t>
            </a:r>
            <a:r>
              <a:rPr lang="es-CO" sz="3400" dirty="0"/>
              <a:t>la viuda </a:t>
            </a:r>
            <a:r>
              <a:rPr lang="es-CO" sz="3400" dirty="0" smtClean="0"/>
              <a:t>importuna (mencionada en </a:t>
            </a:r>
            <a:r>
              <a:rPr lang="es-CO" sz="3400" dirty="0" smtClean="0">
                <a:solidFill>
                  <a:srgbClr val="FF0000"/>
                </a:solidFill>
              </a:rPr>
              <a:t>Luc.18.1-8</a:t>
            </a:r>
            <a:r>
              <a:rPr lang="es-CO" sz="3400" dirty="0" smtClean="0"/>
              <a:t>), </a:t>
            </a:r>
            <a:r>
              <a:rPr lang="es-CO" sz="3400" dirty="0"/>
              <a:t>presentemos nuestros casos con firmeza de propósito. </a:t>
            </a:r>
            <a:r>
              <a:rPr lang="es-CO" sz="3400" dirty="0" smtClean="0"/>
              <a:t>¿</a:t>
            </a:r>
            <a:r>
              <a:rPr lang="es-CO" sz="3400" dirty="0"/>
              <a:t>Es importante el objeto y de gran consecuencia para nosotros? Por cierto que sí. Entonces, no vacilemos; porque tal vez se pruebe nuestra fe. </a:t>
            </a:r>
            <a:endParaRPr lang="es-CO" sz="3400" dirty="0" smtClean="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712" y="4092430"/>
            <a:ext cx="2232248" cy="216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27851" y="4077072"/>
            <a:ext cx="6156176" cy="1938992"/>
          </a:xfrm>
          <a:prstGeom prst="rect">
            <a:avLst/>
          </a:prstGeom>
        </p:spPr>
        <p:txBody>
          <a:bodyPr wrap="square">
            <a:spAutoFit/>
          </a:bodyPr>
          <a:lstStyle/>
          <a:p>
            <a:r>
              <a:rPr lang="es-CO" sz="2400" dirty="0"/>
              <a:t>Si lo que deseamos es valioso, merece un esfuerzo enérgico y fervoroso. Tenemos la promesa; velemos y oremos. Seamos firmes, y la oración será contestada; porque, ¿no es Dios quien ha formulado la promesa? </a:t>
            </a:r>
          </a:p>
        </p:txBody>
      </p:sp>
    </p:spTree>
    <p:extLst>
      <p:ext uri="{BB962C8B-B14F-4D97-AF65-F5344CB8AC3E}">
        <p14:creationId xmlns:p14="http://schemas.microsoft.com/office/powerpoint/2010/main" val="195846114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randombar(horizontal)">
                                      <p:cBhvr>
                                        <p:cTn id="12" dur="500"/>
                                        <p:tgtEl>
                                          <p:spTgt spid="6146"/>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472608"/>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endParaRPr lang="es-CO" dirty="0" smtClean="0"/>
          </a:p>
          <a:p>
            <a:pPr marL="0" indent="0">
              <a:buNone/>
            </a:pPr>
            <a:r>
              <a:rPr lang="es-CO" sz="2800" dirty="0" smtClean="0"/>
              <a:t>Cuanto </a:t>
            </a:r>
            <a:r>
              <a:rPr lang="es-CO" sz="2800" dirty="0"/>
              <a:t>más nos cueste obtener algo, tanto más lo apreciaremos cuando lo obtengamos. </a:t>
            </a:r>
            <a:endParaRPr lang="es-CO" sz="2800" dirty="0" smtClean="0"/>
          </a:p>
          <a:p>
            <a:endParaRPr lang="es-CO" sz="2800" dirty="0" smtClean="0">
              <a:solidFill>
                <a:srgbClr val="FF0000"/>
              </a:solidFill>
            </a:endParaRPr>
          </a:p>
          <a:p>
            <a:r>
              <a:rPr lang="es-CO" sz="2800" dirty="0" smtClean="0">
                <a:solidFill>
                  <a:srgbClr val="FF0000"/>
                </a:solidFill>
              </a:rPr>
              <a:t>Se </a:t>
            </a:r>
            <a:r>
              <a:rPr lang="es-CO" sz="2800" dirty="0">
                <a:solidFill>
                  <a:srgbClr val="FF0000"/>
                </a:solidFill>
              </a:rPr>
              <a:t>nos dice claramente que si vacilamos, ni podemos pensar que recibiremos algo del Señor. Se nos recomienda aquí que no nos cansemos, sino que confiemos firmemente en la promesa. Si pedimos, él nos dará liberalmente, sin zaherir</a:t>
            </a:r>
            <a:r>
              <a:rPr lang="es-CO" sz="2800" dirty="0"/>
              <a:t>. (</a:t>
            </a:r>
            <a:r>
              <a:rPr lang="es-CO" sz="2800" dirty="0">
                <a:latin typeface="Agency FB" pitchFamily="34" charset="0"/>
              </a:rPr>
              <a:t>Causar disgusto o daño moral</a:t>
            </a:r>
            <a:r>
              <a:rPr lang="es-CO" sz="2800" dirty="0" smtClean="0"/>
              <a:t>). Extraído del Diccionario.</a:t>
            </a:r>
          </a:p>
          <a:p>
            <a:pPr marL="0" indent="0">
              <a:buNone/>
            </a:pPr>
            <a:endParaRPr lang="es-CO" sz="2800" dirty="0" smtClean="0"/>
          </a:p>
          <a:p>
            <a:pPr marL="0" indent="0">
              <a:buNone/>
            </a:pPr>
            <a:r>
              <a:rPr lang="es-CO" sz="2800" dirty="0" smtClean="0"/>
              <a:t>En </a:t>
            </a:r>
            <a:r>
              <a:rPr lang="es-CO" sz="2800" dirty="0"/>
              <a:t>esto es donde muchos yerran. Vacilan en su propósito y les falta la fe. Esta es la razón por la cual no reciben nada del Señor, fuente de nuestra fortaleza. </a:t>
            </a:r>
          </a:p>
          <a:p>
            <a:endParaRPr lang="es-CO" dirty="0"/>
          </a:p>
          <a:p>
            <a:endParaRPr lang="es-CO" dirty="0"/>
          </a:p>
        </p:txBody>
      </p:sp>
    </p:spTree>
    <p:extLst>
      <p:ext uri="{BB962C8B-B14F-4D97-AF65-F5344CB8AC3E}">
        <p14:creationId xmlns:p14="http://schemas.microsoft.com/office/powerpoint/2010/main" val="133569112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051720" y="548681"/>
            <a:ext cx="4680520" cy="2520280"/>
          </a:xfrm>
        </p:spPr>
        <p:txBody>
          <a:bodyPr>
            <a:normAutofit fontScale="85000" lnSpcReduction="10000"/>
          </a:bodyPr>
          <a:lstStyle/>
          <a:p>
            <a:pPr marL="0" indent="0" algn="ctr">
              <a:buNone/>
            </a:pPr>
            <a:r>
              <a:rPr lang="es-CO" dirty="0" smtClean="0"/>
              <a:t>Nadie </a:t>
            </a:r>
            <a:r>
              <a:rPr lang="es-CO" dirty="0"/>
              <a:t>necesita andar en tinieblas, tropezando como ciego, porque el Señor ha provisto luz si queremos aceptarla como él lo indica, y no elegir nuestro propio camino. </a:t>
            </a:r>
            <a:endParaRPr lang="es-CO"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6006" y="472469"/>
            <a:ext cx="1919089" cy="1876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48680"/>
            <a:ext cx="1584176"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5365" y="2924944"/>
            <a:ext cx="8424936" cy="3785652"/>
          </a:xfrm>
          <a:prstGeom prst="rect">
            <a:avLst/>
          </a:prstGeom>
          <a:solidFill>
            <a:schemeClr val="accent4">
              <a:lumMod val="20000"/>
              <a:lumOff val="80000"/>
            </a:schemeClr>
          </a:solidFill>
        </p:spPr>
        <p:txBody>
          <a:bodyPr wrap="square">
            <a:spAutoFit/>
          </a:bodyPr>
          <a:lstStyle/>
          <a:p>
            <a:pPr algn="ctr"/>
            <a:r>
              <a:rPr lang="es-CO" sz="2400" dirty="0"/>
              <a:t>El exige de todos un cumplimiento diligente de los deberes de cada día. Esto lo requiere especialmente de los que están empeñados en la obra solemne e importante de la oficina de publicaciones: tanto de aquellos sobre quienes pesan las más pesadas responsabilidades del trabajo, como de los </a:t>
            </a:r>
            <a:r>
              <a:rPr lang="es-CO" sz="2400" dirty="0" smtClean="0"/>
              <a:t>que llevan </a:t>
            </a:r>
            <a:r>
              <a:rPr lang="es-CO" sz="2400" dirty="0"/>
              <a:t>las responsabilidades menores. Pero estos deberes pueden cumplirse únicamente pidiendo a Dios la capacidad de hacer fielmente lo recto ante el cielo, gobernados por motivos abnegados, como si todos viesen el ojo de Dios que nos contempla e investiga nuestras </a:t>
            </a:r>
            <a:r>
              <a:rPr lang="es-CO" sz="2400" dirty="0" smtClean="0"/>
              <a:t>acciones</a:t>
            </a:r>
            <a:r>
              <a:rPr lang="es-CO" sz="2400" dirty="0"/>
              <a:t>.</a:t>
            </a:r>
          </a:p>
        </p:txBody>
      </p:sp>
    </p:spTree>
    <p:extLst>
      <p:ext uri="{BB962C8B-B14F-4D97-AF65-F5344CB8AC3E}">
        <p14:creationId xmlns:p14="http://schemas.microsoft.com/office/powerpoint/2010/main" val="42232074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5904656" cy="2376264"/>
          </a:xfrm>
        </p:spPr>
        <p:txBody>
          <a:bodyPr>
            <a:normAutofit lnSpcReduction="10000"/>
          </a:bodyPr>
          <a:lstStyle/>
          <a:p>
            <a:pPr marL="0" indent="0">
              <a:buNone/>
            </a:pPr>
            <a:r>
              <a:rPr lang="es-CO" sz="3500" b="1" u="sng" dirty="0" smtClean="0"/>
              <a:t>La </a:t>
            </a:r>
            <a:r>
              <a:rPr lang="es-CO" sz="3500" b="1" u="sng" dirty="0"/>
              <a:t>plaga del egoísmo</a:t>
            </a:r>
          </a:p>
          <a:p>
            <a:pPr marL="0" indent="0">
              <a:buNone/>
            </a:pPr>
            <a:r>
              <a:rPr lang="es-CO" sz="2800" dirty="0"/>
              <a:t>El pecado más difundido que nos separa de Dios y provoca tantos trastornos espirituales contagiosos, es el egoísmo. </a:t>
            </a:r>
            <a:endParaRPr lang="es-CO" sz="2800" dirty="0" smtClean="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88640"/>
            <a:ext cx="2664296"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2780928"/>
            <a:ext cx="8208912" cy="3785652"/>
          </a:xfrm>
          <a:prstGeom prst="rect">
            <a:avLst/>
          </a:prstGeom>
        </p:spPr>
        <p:txBody>
          <a:bodyPr wrap="square">
            <a:spAutoFit/>
          </a:bodyPr>
          <a:lstStyle/>
          <a:p>
            <a:pPr algn="ctr"/>
            <a:r>
              <a:rPr lang="es-CO" sz="2400" dirty="0"/>
              <a:t>No se puede volver al Señor excepto mediante la abnegación. Por nosotros mismos no podemos hacer nada; pero si Dios nos fortalece, podemos vivir para hacer bien a otros, y de esta manera rehuir el mal del egoísmo. </a:t>
            </a:r>
            <a:endParaRPr lang="es-CO" sz="2400" dirty="0" smtClean="0"/>
          </a:p>
          <a:p>
            <a:pPr algn="ctr"/>
            <a:endParaRPr lang="es-CO" sz="2400" dirty="0" smtClean="0"/>
          </a:p>
          <a:p>
            <a:pPr algn="ctr"/>
            <a:r>
              <a:rPr lang="es-CO" sz="2400" dirty="0" smtClean="0"/>
              <a:t>No </a:t>
            </a:r>
            <a:r>
              <a:rPr lang="es-CO" sz="2400" dirty="0"/>
              <a:t>necesitamos ir a tierras paganas para manifestar nuestros deseos de consagrarlo todo a Dios en una vida útil y abnegada. Debemos hacer esto en el círculo del hogar, en la iglesia, entre aquellos con quienes tratamos y con aquellos con quienes hacemos negocios. </a:t>
            </a:r>
          </a:p>
        </p:txBody>
      </p:sp>
    </p:spTree>
    <p:extLst>
      <p:ext uri="{BB962C8B-B14F-4D97-AF65-F5344CB8AC3E}">
        <p14:creationId xmlns:p14="http://schemas.microsoft.com/office/powerpoint/2010/main" val="15058677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wheel(1)">
                                      <p:cBhvr>
                                        <p:cTn id="10"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p:spPr>
        <p:txBody>
          <a:bodyPr>
            <a:noAutofit/>
          </a:bodyPr>
          <a:lstStyle/>
          <a:p>
            <a:r>
              <a:rPr lang="es-CO" sz="3200" b="1" dirty="0" smtClean="0">
                <a:latin typeface="Agency FB" pitchFamily="34" charset="0"/>
              </a:rPr>
              <a:t>El milagro de desterrar el egoísmo de nuestro corazón, radica en nuestra relación personal con Cristo, quién es el ejemplo de amor </a:t>
            </a:r>
            <a:endParaRPr lang="es-CO" sz="3200" b="1" dirty="0">
              <a:solidFill>
                <a:srgbClr val="FF0000"/>
              </a:solidFill>
              <a:latin typeface="Agency FB" pitchFamily="34"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44824"/>
            <a:ext cx="3384376" cy="4469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3284984"/>
            <a:ext cx="2232248" cy="302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1844824"/>
            <a:ext cx="2736304" cy="4469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07904" y="1844824"/>
            <a:ext cx="2448272" cy="1200329"/>
          </a:xfrm>
          <a:prstGeom prst="rect">
            <a:avLst/>
          </a:prstGeom>
        </p:spPr>
        <p:txBody>
          <a:bodyPr wrap="square">
            <a:spAutoFit/>
          </a:bodyPr>
          <a:lstStyle/>
          <a:p>
            <a:pPr algn="ctr"/>
            <a:r>
              <a:rPr lang="es-CO" sz="2400" dirty="0" smtClean="0"/>
              <a:t>«Sin </a:t>
            </a:r>
            <a:r>
              <a:rPr lang="es-CO" sz="2400" dirty="0"/>
              <a:t>mi nada podéis </a:t>
            </a:r>
            <a:r>
              <a:rPr lang="es-CO" sz="2400" dirty="0" smtClean="0"/>
              <a:t>hacer» </a:t>
            </a:r>
            <a:r>
              <a:rPr lang="es-CO" sz="2400" dirty="0">
                <a:solidFill>
                  <a:srgbClr val="FF0000"/>
                </a:solidFill>
              </a:rPr>
              <a:t>(Juan 15:5).</a:t>
            </a:r>
          </a:p>
        </p:txBody>
      </p:sp>
    </p:spTree>
    <p:extLst>
      <p:ext uri="{BB962C8B-B14F-4D97-AF65-F5344CB8AC3E}">
        <p14:creationId xmlns:p14="http://schemas.microsoft.com/office/powerpoint/2010/main" val="241857106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down)">
                                      <p:cBhvr>
                                        <p:cTn id="7" dur="500"/>
                                        <p:tgtEl>
                                          <p:spTgt spid="9218"/>
                                        </p:tgtEl>
                                      </p:cBhvr>
                                    </p:animEffect>
                                  </p:childTnLst>
                                </p:cTn>
                              </p:par>
                              <p:par>
                                <p:cTn id="8" presetID="22" presetClass="entr" presetSubtype="4" fill="hold"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wipe(down)">
                                      <p:cBhvr>
                                        <p:cTn id="10" dur="500"/>
                                        <p:tgtEl>
                                          <p:spTgt spid="9219"/>
                                        </p:tgtEl>
                                      </p:cBhvr>
                                    </p:animEffect>
                                  </p:childTnLst>
                                </p:cTn>
                              </p:par>
                              <p:par>
                                <p:cTn id="11" presetID="22" presetClass="entr" presetSubtype="4" fill="hold" nodeType="withEffect">
                                  <p:stCondLst>
                                    <p:cond delay="0"/>
                                  </p:stCondLst>
                                  <p:childTnLst>
                                    <p:set>
                                      <p:cBhvr>
                                        <p:cTn id="12" dur="1" fill="hold">
                                          <p:stCondLst>
                                            <p:cond delay="0"/>
                                          </p:stCondLst>
                                        </p:cTn>
                                        <p:tgtEl>
                                          <p:spTgt spid="9220"/>
                                        </p:tgtEl>
                                        <p:attrNameLst>
                                          <p:attrName>style.visibility</p:attrName>
                                        </p:attrNameLst>
                                      </p:cBhvr>
                                      <p:to>
                                        <p:strVal val="visible"/>
                                      </p:to>
                                    </p:set>
                                    <p:animEffect transition="in" filter="wipe(down)">
                                      <p:cBhvr>
                                        <p:cTn id="13" dur="500"/>
                                        <p:tgtEl>
                                          <p:spTgt spid="9220"/>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lnSpcReduction="10000"/>
          </a:bodyPr>
          <a:lstStyle/>
          <a:p>
            <a:pPr marL="0" indent="0" algn="ctr">
              <a:buNone/>
            </a:pPr>
            <a:r>
              <a:rPr lang="es-CO" sz="2800" dirty="0"/>
              <a:t>En las mismas vocaciones comunes de la vida es donde se ha de negar al yo y mantenerlo en sujeción. </a:t>
            </a:r>
            <a:endParaRPr lang="es-CO" sz="2800" dirty="0" smtClean="0"/>
          </a:p>
          <a:p>
            <a:pPr marL="0" indent="0" algn="ctr">
              <a:buNone/>
            </a:pPr>
            <a:r>
              <a:rPr lang="es-CO" sz="2800" dirty="0" smtClean="0"/>
              <a:t>Pablo </a:t>
            </a:r>
            <a:r>
              <a:rPr lang="es-CO" sz="2800" dirty="0"/>
              <a:t>podía decir: </a:t>
            </a:r>
            <a:r>
              <a:rPr lang="es-CO" sz="2800" dirty="0" smtClean="0"/>
              <a:t>“</a:t>
            </a:r>
            <a:r>
              <a:rPr lang="es-CO" sz="2800" dirty="0">
                <a:latin typeface="Agency FB" pitchFamily="34" charset="0"/>
              </a:rPr>
              <a:t>Cada día muero</a:t>
            </a:r>
            <a:r>
              <a:rPr lang="es-CO" sz="2800" dirty="0"/>
              <a:t>.” </a:t>
            </a:r>
            <a:endParaRPr lang="es-CO" sz="2800" dirty="0" smtClean="0"/>
          </a:p>
          <a:p>
            <a:pPr marL="0" indent="0" algn="ctr">
              <a:buNone/>
            </a:pPr>
            <a:r>
              <a:rPr lang="es-CO" sz="2800" dirty="0" smtClean="0">
                <a:solidFill>
                  <a:srgbClr val="FF0000"/>
                </a:solidFill>
              </a:rPr>
              <a:t>1 </a:t>
            </a:r>
            <a:r>
              <a:rPr lang="es-CO" sz="2800" dirty="0">
                <a:solidFill>
                  <a:srgbClr val="FF0000"/>
                </a:solidFill>
              </a:rPr>
              <a:t>Corintios 15:31. </a:t>
            </a:r>
            <a:endParaRPr lang="es-CO" sz="2800" dirty="0" smtClean="0">
              <a:solidFill>
                <a:srgbClr val="FF0000"/>
              </a:solidFill>
            </a:endParaRPr>
          </a:p>
          <a:p>
            <a:pPr marL="0" indent="0">
              <a:buNone/>
            </a:pPr>
            <a:endParaRPr lang="es-CO" sz="2800" dirty="0" smtClean="0"/>
          </a:p>
          <a:p>
            <a:pPr marL="0" indent="0">
              <a:buNone/>
            </a:pPr>
            <a:endParaRPr lang="es-CO" sz="2800" dirty="0"/>
          </a:p>
          <a:p>
            <a:pPr marL="0" indent="0">
              <a:buNone/>
            </a:pPr>
            <a:endParaRPr lang="es-CO" sz="2800" dirty="0" smtClean="0"/>
          </a:p>
          <a:p>
            <a:pPr marL="0" indent="0">
              <a:buNone/>
            </a:pPr>
            <a:endParaRPr lang="es-CO" sz="2800" dirty="0"/>
          </a:p>
          <a:p>
            <a:pPr marL="0" indent="0" algn="ctr">
              <a:buNone/>
            </a:pPr>
            <a:endParaRPr lang="es-CO" sz="2400" dirty="0" smtClean="0"/>
          </a:p>
          <a:p>
            <a:pPr marL="0" indent="0" algn="ctr">
              <a:buNone/>
            </a:pPr>
            <a:endParaRPr lang="es-CO" sz="2400" dirty="0"/>
          </a:p>
          <a:p>
            <a:pPr marL="0" indent="0" algn="ctr">
              <a:buNone/>
            </a:pPr>
            <a:r>
              <a:rPr lang="es-CO" sz="2400" dirty="0" smtClean="0"/>
              <a:t>Es </a:t>
            </a:r>
            <a:r>
              <a:rPr lang="es-CO" sz="2400" dirty="0"/>
              <a:t>esa muerte diaria del yo en las pequeñas transacciones de la vida lo que nos hace vencedores. Debemos olvidar el yo por el deseo de hacer bien a otros. A muchos les falta decididamente amor por los demás. En vez de cumplir fielmente su deber, procuran más bien su propio placer.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132856"/>
            <a:ext cx="381642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258113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barn(inVertical)">
                                      <p:cBhvr>
                                        <p:cTn id="7" dur="500"/>
                                        <p:tgtEl>
                                          <p:spTgt spid="3">
                                            <p:txEl>
                                              <p:pRg st="9" end="9"/>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randombar(horizontal)">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8022" y="1124744"/>
            <a:ext cx="5626968" cy="2736304"/>
          </a:xfrm>
          <a:solidFill>
            <a:schemeClr val="accent5">
              <a:lumMod val="20000"/>
              <a:lumOff val="80000"/>
            </a:schemeClr>
          </a:solidFill>
        </p:spPr>
        <p:txBody>
          <a:bodyPr>
            <a:noAutofit/>
          </a:bodyPr>
          <a:lstStyle/>
          <a:p>
            <a:pPr marL="0" indent="0">
              <a:buNone/>
            </a:pPr>
            <a:r>
              <a:rPr lang="es-CO" sz="2400" dirty="0"/>
              <a:t>Dios impone positivamente a todos los que le siguen el deber de beneficiar a otros con su influencia y recursos, y de procurar de él la sabiduría que los habilitará para hacer todo lo que esté en su poder para elevar los pensamientos y los afectos de aquellos sobre quienes pueden ejercer su influencia. </a:t>
            </a:r>
            <a:endParaRPr lang="es-CO" sz="24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340768"/>
            <a:ext cx="2778993"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221088"/>
            <a:ext cx="8213756" cy="1938992"/>
          </a:xfrm>
          <a:prstGeom prst="rect">
            <a:avLst/>
          </a:prstGeom>
          <a:solidFill>
            <a:schemeClr val="accent5">
              <a:lumMod val="20000"/>
              <a:lumOff val="80000"/>
            </a:schemeClr>
          </a:solidFill>
        </p:spPr>
        <p:txBody>
          <a:bodyPr wrap="square">
            <a:spAutoFit/>
          </a:bodyPr>
          <a:lstStyle/>
          <a:p>
            <a:r>
              <a:rPr lang="es-CO" sz="2400" dirty="0"/>
              <a:t>Al obrar por los demás, se experimentará una dulce satisfacción, una paz íntima que será suficiente recompensa. Cuando estén movidos por un elevado y noble deseo de hacer bien a otros, hallarán verdadera felicidad en el cumplimiento de los múltiples deberes de la vida. </a:t>
            </a:r>
          </a:p>
        </p:txBody>
      </p:sp>
    </p:spTree>
    <p:extLst>
      <p:ext uri="{BB962C8B-B14F-4D97-AF65-F5344CB8AC3E}">
        <p14:creationId xmlns:p14="http://schemas.microsoft.com/office/powerpoint/2010/main" val="16460948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5688632" cy="2448272"/>
          </a:xfrm>
        </p:spPr>
        <p:txBody>
          <a:bodyPr>
            <a:normAutofit fontScale="92500" lnSpcReduction="20000"/>
          </a:bodyPr>
          <a:lstStyle/>
          <a:p>
            <a:pPr marL="0" indent="0">
              <a:buNone/>
            </a:pPr>
            <a:r>
              <a:rPr lang="es-CO" dirty="0"/>
              <a:t>Esto les proporcionará algo más </a:t>
            </a:r>
            <a:r>
              <a:rPr lang="es-CO" dirty="0" smtClean="0"/>
              <a:t>que una </a:t>
            </a:r>
            <a:r>
              <a:rPr lang="es-CO" dirty="0"/>
              <a:t>recompensa terrenal; porque todo cumplimiento fiel y abnegado del deber es notado por los ángeles, y resplandece en el registro de la vida. </a:t>
            </a:r>
            <a:endParaRPr lang="es-CO"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32656"/>
            <a:ext cx="2433811"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03848" y="2887682"/>
            <a:ext cx="5730959" cy="3785652"/>
          </a:xfrm>
          <a:prstGeom prst="rect">
            <a:avLst/>
          </a:prstGeom>
        </p:spPr>
        <p:txBody>
          <a:bodyPr wrap="square">
            <a:spAutoFit/>
          </a:bodyPr>
          <a:lstStyle/>
          <a:p>
            <a:pPr algn="r"/>
            <a:r>
              <a:rPr lang="es-CO" sz="2400" dirty="0"/>
              <a:t>En el cielo nadie pensará en sí mismo, ni buscará su propio placer; sino que todos, por amor puro y genuino, procurarán la felicidad de los seres celestiales que los rodeen. </a:t>
            </a:r>
            <a:endParaRPr lang="es-CO" sz="2400" dirty="0" smtClean="0"/>
          </a:p>
          <a:p>
            <a:pPr algn="r"/>
            <a:endParaRPr lang="es-CO" sz="2400" dirty="0" smtClean="0"/>
          </a:p>
          <a:p>
            <a:pPr algn="r"/>
            <a:r>
              <a:rPr lang="es-CO" sz="2400" u="sng" dirty="0" smtClean="0"/>
              <a:t>Si </a:t>
            </a:r>
            <a:r>
              <a:rPr lang="es-CO" sz="2400" u="sng" dirty="0"/>
              <a:t>deseamos disfrutar de la sociedad celestial en la tierra renovada, debemos ser gobernados aquí por los principios </a:t>
            </a:r>
            <a:r>
              <a:rPr lang="es-CO" sz="2400" u="sng" dirty="0" smtClean="0"/>
              <a:t>celestiales.</a:t>
            </a:r>
            <a:endParaRPr lang="es-CO" sz="2400" u="sng"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3" y="2931131"/>
            <a:ext cx="1685864" cy="1477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5" y="4509120"/>
            <a:ext cx="2549960"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69210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75"/>
                                        </p:tgtEl>
                                        <p:attrNameLst>
                                          <p:attrName>style.visibility</p:attrName>
                                        </p:attrNameLst>
                                      </p:cBhvr>
                                      <p:to>
                                        <p:strVal val="visible"/>
                                      </p:to>
                                    </p:set>
                                    <p:anim calcmode="lin" valueType="num">
                                      <p:cBhvr additive="base">
                                        <p:cTn id="11" dur="500" fill="hold"/>
                                        <p:tgtEl>
                                          <p:spTgt spid="3075"/>
                                        </p:tgtEl>
                                        <p:attrNameLst>
                                          <p:attrName>ppt_x</p:attrName>
                                        </p:attrNameLst>
                                      </p:cBhvr>
                                      <p:tavLst>
                                        <p:tav tm="0">
                                          <p:val>
                                            <p:strVal val="#ppt_x"/>
                                          </p:val>
                                        </p:tav>
                                        <p:tav tm="100000">
                                          <p:val>
                                            <p:strVal val="#ppt_x"/>
                                          </p:val>
                                        </p:tav>
                                      </p:tavLst>
                                    </p:anim>
                                    <p:anim calcmode="lin" valueType="num">
                                      <p:cBhvr additive="base">
                                        <p:cTn id="12" dur="500" fill="hold"/>
                                        <p:tgtEl>
                                          <p:spTgt spid="307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additive="base">
                                        <p:cTn id="15" dur="500" fill="hold"/>
                                        <p:tgtEl>
                                          <p:spTgt spid="3076"/>
                                        </p:tgtEl>
                                        <p:attrNameLst>
                                          <p:attrName>ppt_x</p:attrName>
                                        </p:attrNameLst>
                                      </p:cBhvr>
                                      <p:tavLst>
                                        <p:tav tm="0">
                                          <p:val>
                                            <p:strVal val="#ppt_x"/>
                                          </p:val>
                                        </p:tav>
                                        <p:tav tm="100000">
                                          <p:val>
                                            <p:strVal val="#ppt_x"/>
                                          </p:val>
                                        </p:tav>
                                      </p:tavLst>
                                    </p:anim>
                                    <p:anim calcmode="lin" valueType="num">
                                      <p:cBhvr additive="base">
                                        <p:cTn id="16"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467544" y="1052736"/>
            <a:ext cx="8229600" cy="496855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algn="ctr">
              <a:buNone/>
            </a:pPr>
            <a:endParaRPr lang="es-CO" dirty="0" smtClean="0"/>
          </a:p>
          <a:p>
            <a:pPr marL="0" indent="0" algn="ctr">
              <a:buNone/>
            </a:pPr>
            <a:r>
              <a:rPr lang="es-CO" dirty="0" smtClean="0">
                <a:solidFill>
                  <a:srgbClr val="002060"/>
                </a:solidFill>
                <a:latin typeface="Arial Black" pitchFamily="34" charset="0"/>
              </a:rPr>
              <a:t>Filosofía de las virtudes perfectas, que nos ayudan a vencer el yo.</a:t>
            </a:r>
          </a:p>
          <a:p>
            <a:pPr marL="0" indent="0" algn="ctr">
              <a:buNone/>
            </a:pPr>
            <a:endParaRPr lang="es-CO" dirty="0" smtClean="0"/>
          </a:p>
          <a:p>
            <a:pPr marL="0" indent="0" algn="ctr">
              <a:buNone/>
            </a:pPr>
            <a:r>
              <a:rPr lang="es-CO" b="1" dirty="0" smtClean="0">
                <a:latin typeface="Algerian" pitchFamily="82" charset="0"/>
              </a:rPr>
              <a:t>La regla de oro</a:t>
            </a:r>
          </a:p>
          <a:p>
            <a:pPr marL="0" indent="0" algn="ctr">
              <a:buNone/>
            </a:pPr>
            <a:endParaRPr lang="es-CO" dirty="0" smtClean="0"/>
          </a:p>
          <a:p>
            <a:pPr marL="0" indent="0" algn="ctr">
              <a:buNone/>
            </a:pPr>
            <a:r>
              <a:rPr lang="es-CO" dirty="0" smtClean="0">
                <a:latin typeface="Arial Black" pitchFamily="34" charset="0"/>
              </a:rPr>
              <a:t>«Has por los demás lo que te gustaría que hicieran por ti»</a:t>
            </a:r>
            <a:endParaRPr lang="es-CO" dirty="0">
              <a:latin typeface="Arial Black" pitchFamily="34" charset="0"/>
            </a:endParaRPr>
          </a:p>
        </p:txBody>
      </p:sp>
    </p:spTree>
    <p:extLst>
      <p:ext uri="{BB962C8B-B14F-4D97-AF65-F5344CB8AC3E}">
        <p14:creationId xmlns:p14="http://schemas.microsoft.com/office/powerpoint/2010/main" val="33374952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a:gradFill>
            <a:gsLst>
              <a:gs pos="0">
                <a:srgbClr val="FFEFD1"/>
              </a:gs>
              <a:gs pos="64999">
                <a:srgbClr val="F0EBD5"/>
              </a:gs>
              <a:gs pos="100000">
                <a:srgbClr val="D1C39F"/>
              </a:gs>
            </a:gsLst>
            <a:lin ang="5400000" scaled="0"/>
          </a:gradFill>
        </p:spPr>
        <p:txBody>
          <a:bodyPr>
            <a:normAutofit/>
          </a:bodyPr>
          <a:lstStyle/>
          <a:p>
            <a:pPr marL="0" indent="0" algn="ctr">
              <a:buNone/>
            </a:pPr>
            <a:r>
              <a:rPr lang="es-CO" sz="2400" dirty="0"/>
              <a:t>Cada acto de nuestra vida afecta a otros para bien o para mal. </a:t>
            </a:r>
            <a:endParaRPr lang="es-CO" sz="2400" dirty="0" smtClean="0"/>
          </a:p>
          <a:p>
            <a:pPr marL="0" indent="0" algn="ctr">
              <a:buNone/>
            </a:pPr>
            <a:r>
              <a:rPr lang="es-CO" sz="2400" dirty="0" smtClean="0"/>
              <a:t>Nuestra </a:t>
            </a:r>
            <a:r>
              <a:rPr lang="es-CO" sz="2400" dirty="0"/>
              <a:t>influencia tiende hacia arriba o hacia abajo; los demás la sienten, obran de acuerdo con ella, y la reproducen en mayor o menor grado. </a:t>
            </a:r>
            <a:endParaRPr lang="es-CO" sz="2400" dirty="0" smtClean="0"/>
          </a:p>
          <a:p>
            <a:pPr marL="0" indent="0" algn="ctr">
              <a:buNone/>
            </a:pPr>
            <a:r>
              <a:rPr lang="es-CO" sz="2400" dirty="0" smtClean="0">
                <a:solidFill>
                  <a:srgbClr val="FF0000"/>
                </a:solidFill>
              </a:rPr>
              <a:t>Si </a:t>
            </a:r>
            <a:r>
              <a:rPr lang="es-CO" sz="2400" dirty="0">
                <a:solidFill>
                  <a:srgbClr val="FF0000"/>
                </a:solidFill>
              </a:rPr>
              <a:t>por nuestro ejemplo ayudamos a otros a adquirir buenos principios, les impartimos poder de obrar el bien. </a:t>
            </a:r>
            <a:endParaRPr lang="es-CO" sz="2400" dirty="0" smtClean="0">
              <a:solidFill>
                <a:srgbClr val="FF0000"/>
              </a:solidFill>
            </a:endParaRPr>
          </a:p>
          <a:p>
            <a:pPr marL="0" indent="0" algn="ctr">
              <a:buNone/>
            </a:pPr>
            <a:r>
              <a:rPr lang="es-CO" sz="2400" dirty="0" smtClean="0">
                <a:solidFill>
                  <a:srgbClr val="FF0000"/>
                </a:solidFill>
              </a:rPr>
              <a:t>A </a:t>
            </a:r>
            <a:r>
              <a:rPr lang="es-CO" sz="2400" dirty="0">
                <a:solidFill>
                  <a:srgbClr val="FF0000"/>
                </a:solidFill>
              </a:rPr>
              <a:t>su vez, ellos ejercen la misma influencia benéfica sobre otros, y así ejercemos sobre centenares y millares de personas nuestra influencia inconsciente. </a:t>
            </a:r>
            <a:endParaRPr lang="es-CO" sz="2400" dirty="0" smtClean="0">
              <a:solidFill>
                <a:srgbClr val="FF0000"/>
              </a:solidFill>
            </a:endParaRPr>
          </a:p>
          <a:p>
            <a:pPr marL="0" indent="0" algn="ctr">
              <a:buNone/>
            </a:pPr>
            <a:endParaRPr lang="es-CO" sz="2400" dirty="0" smtClean="0"/>
          </a:p>
          <a:p>
            <a:pPr marL="0" indent="0" algn="ctr">
              <a:buNone/>
            </a:pPr>
            <a:r>
              <a:rPr lang="es-CO" sz="2400" dirty="0" smtClean="0"/>
              <a:t>Pero</a:t>
            </a:r>
            <a:r>
              <a:rPr lang="es-CO" sz="2400" dirty="0"/>
              <a:t>, si por nuestros actos fortalecemos o ponemos en actividad las malas facultades que poseen los que nos rodean, participamos de su pecado, y tendremos que dar cuenta por el bien que podríamos haberles hecho y que no les hicimos, porque no hallamos en Dios nuestra fortaleza, nuestro guía, nuestro consejero</a:t>
            </a:r>
            <a:r>
              <a:rPr lang="es-CO" sz="2400" dirty="0" smtClean="0"/>
              <a:t>.</a:t>
            </a:r>
            <a:endParaRPr lang="es-CO" sz="2400" dirty="0"/>
          </a:p>
        </p:txBody>
      </p:sp>
    </p:spTree>
    <p:extLst>
      <p:ext uri="{BB962C8B-B14F-4D97-AF65-F5344CB8AC3E}">
        <p14:creationId xmlns:p14="http://schemas.microsoft.com/office/powerpoint/2010/main" val="178834104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gradFill>
            <a:gsLst>
              <a:gs pos="0">
                <a:srgbClr val="CBCBCB"/>
              </a:gs>
              <a:gs pos="13000">
                <a:srgbClr val="5F5F5F"/>
              </a:gs>
              <a:gs pos="19000">
                <a:srgbClr val="5F5F5F"/>
              </a:gs>
              <a:gs pos="63000">
                <a:srgbClr val="FFFFFF"/>
              </a:gs>
              <a:gs pos="67000">
                <a:srgbClr val="B2B2B2"/>
              </a:gs>
              <a:gs pos="69000">
                <a:srgbClr val="292929"/>
              </a:gs>
              <a:gs pos="71000">
                <a:srgbClr val="777777"/>
              </a:gs>
              <a:gs pos="100000">
                <a:srgbClr val="EAEAEA"/>
              </a:gs>
            </a:gsLst>
            <a:lin ang="5400000" scaled="0"/>
          </a:gradFill>
        </p:spPr>
        <p:txBody>
          <a:bodyPr>
            <a:normAutofit/>
          </a:bodyPr>
          <a:lstStyle/>
          <a:p>
            <a:pPr marL="0" indent="0">
              <a:buNone/>
            </a:pPr>
            <a:endParaRPr lang="es-CO" sz="4800" dirty="0" smtClean="0"/>
          </a:p>
          <a:p>
            <a:pPr marL="0" indent="0">
              <a:buNone/>
            </a:pPr>
            <a:r>
              <a:rPr lang="es-CO" sz="4800" dirty="0" smtClean="0"/>
              <a:t>Este tema: </a:t>
            </a:r>
          </a:p>
          <a:p>
            <a:pPr marL="0" indent="0">
              <a:buNone/>
            </a:pPr>
            <a:r>
              <a:rPr lang="es-CO" sz="4800" u="sng" dirty="0" smtClean="0">
                <a:latin typeface="Algerian" pitchFamily="82" charset="0"/>
              </a:rPr>
              <a:t>La </a:t>
            </a:r>
            <a:r>
              <a:rPr lang="es-CO" sz="4800" u="sng" dirty="0">
                <a:latin typeface="Algerian" pitchFamily="82" charset="0"/>
              </a:rPr>
              <a:t>separación del </a:t>
            </a:r>
            <a:r>
              <a:rPr lang="es-CO" sz="4800" u="sng" dirty="0" smtClean="0">
                <a:latin typeface="Algerian" pitchFamily="82" charset="0"/>
              </a:rPr>
              <a:t>mundo</a:t>
            </a:r>
          </a:p>
          <a:p>
            <a:pPr marL="0" indent="0">
              <a:buNone/>
            </a:pPr>
            <a:r>
              <a:rPr lang="es-CO" sz="4800" dirty="0" smtClean="0"/>
              <a:t>Fue extraído de Joyas de los Testimonios TI P201</a:t>
            </a:r>
            <a:endParaRPr lang="es-CO" sz="4800" dirty="0"/>
          </a:p>
        </p:txBody>
      </p:sp>
    </p:spTree>
    <p:extLst>
      <p:ext uri="{BB962C8B-B14F-4D97-AF65-F5344CB8AC3E}">
        <p14:creationId xmlns:p14="http://schemas.microsoft.com/office/powerpoint/2010/main" val="2480049"/>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2026</Words>
  <Application>Microsoft Office PowerPoint</Application>
  <PresentationFormat>Presentación en pantalla (4:3)</PresentationFormat>
  <Paragraphs>96</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La separación del mundo</vt:lpstr>
      <vt:lpstr>Presentación de PowerPoint</vt:lpstr>
      <vt:lpstr>Presentación de PowerPoint</vt:lpstr>
      <vt:lpstr>Presentación de PowerPoint</vt:lpstr>
      <vt:lpstr>Si tomamos equivocadamente la sabiduría del hombre por la de Dios, nos extraviará la insensatez de la sabiduría humana. </vt:lpstr>
      <vt:lpstr>Presentación de PowerPoint</vt:lpstr>
      <vt:lpstr>Presentación de PowerPoint</vt:lpstr>
      <vt:lpstr> «Sean vuestras costumbres sin avaricia, contentos con lo que tenéis ahora; porque él dijo: No te desampararé, ni te dejaré» (Heb.13:5).</vt:lpstr>
      <vt:lpstr>Presentación de PowerPoint</vt:lpstr>
      <vt:lpstr>Presentación de PowerPoint</vt:lpstr>
      <vt:lpstr>Presentación de PowerPoint</vt:lpstr>
      <vt:lpstr>Presentación de PowerPoint</vt:lpstr>
      <vt:lpstr>Presentación de PowerPoint</vt:lpstr>
      <vt:lpstr>Presentación de PowerPoint</vt:lpstr>
      <vt:lpstr>El milagro de desterrar el egoísmo de nuestro corazón, radica en nuestra relación personal con Cristo, quién es el ejemplo de amor </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separación del mundo</dc:title>
  <dc:creator>HUMBERTO</dc:creator>
  <cp:lastModifiedBy>COMPUCENTROUNOA</cp:lastModifiedBy>
  <cp:revision>1</cp:revision>
  <dcterms:created xsi:type="dcterms:W3CDTF">2015-05-13T13:47:26Z</dcterms:created>
  <dcterms:modified xsi:type="dcterms:W3CDTF">2015-07-17T15:21:11Z</dcterms:modified>
</cp:coreProperties>
</file>